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notesMasterIdLst>
    <p:notesMasterId r:id="rId23"/>
  </p:notesMasterIdLst>
  <p:sldIdLst>
    <p:sldId id="256" r:id="rId5"/>
    <p:sldId id="316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37" r:id="rId14"/>
    <p:sldId id="347" r:id="rId15"/>
    <p:sldId id="346" r:id="rId16"/>
    <p:sldId id="348" r:id="rId17"/>
    <p:sldId id="349" r:id="rId18"/>
    <p:sldId id="324" r:id="rId19"/>
    <p:sldId id="350" r:id="rId20"/>
    <p:sldId id="351" r:id="rId21"/>
    <p:sldId id="352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18"/>
    <p:restoredTop sz="94795"/>
  </p:normalViewPr>
  <p:slideViewPr>
    <p:cSldViewPr snapToGrid="0">
      <p:cViewPr varScale="1">
        <p:scale>
          <a:sx n="106" d="100"/>
          <a:sy n="106" d="100"/>
        </p:scale>
        <p:origin x="107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3298A-4087-8E42-8136-098AF7F84655}" type="datetimeFigureOut">
              <a:rPr lang="it-IT" smtClean="0"/>
              <a:t>17/04/2026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A2D2A-63BE-0548-9190-1757638941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592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168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582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28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523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701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741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81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84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547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2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099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0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7" name="Immagine 6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184EDF15-06D8-86B1-DE0B-86E14F4CD9E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5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D5D8DC2-11E9-FEC9-2748-B2E5181014F9}"/>
              </a:ext>
            </a:extLst>
          </p:cNvPr>
          <p:cNvSpPr/>
          <p:nvPr/>
        </p:nvSpPr>
        <p:spPr>
          <a:xfrm>
            <a:off x="7361582" y="0"/>
            <a:ext cx="483041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338552D-2766-8916-3FC7-12F73D77BC11}"/>
              </a:ext>
            </a:extLst>
          </p:cNvPr>
          <p:cNvSpPr txBox="1"/>
          <p:nvPr/>
        </p:nvSpPr>
        <p:spPr>
          <a:xfrm>
            <a:off x="7361581" y="2210574"/>
            <a:ext cx="4830417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it-IT" sz="3200" b="1" i="0" u="none" strike="noStrike" dirty="0">
                <a:solidFill>
                  <a:srgbClr val="2E2E2E"/>
                </a:solidFill>
                <a:effectLst/>
              </a:rPr>
              <a:t>Gestione integrata dell’obesità: modelli decisionali per l’uso congiunto di endoscopia bariatrica e farmaci.</a:t>
            </a:r>
          </a:p>
          <a:p>
            <a:pPr algn="l">
              <a:buNone/>
            </a:pPr>
            <a:endParaRPr lang="it-IT" sz="3200" b="1" dirty="0">
              <a:solidFill>
                <a:srgbClr val="2E2E2E"/>
              </a:solidFill>
            </a:endParaRPr>
          </a:p>
          <a:p>
            <a:pPr algn="l">
              <a:buNone/>
            </a:pPr>
            <a:r>
              <a:rPr lang="it-IT" sz="3200" b="1" i="0" u="none" strike="noStrike" dirty="0">
                <a:solidFill>
                  <a:srgbClr val="2E2E2E"/>
                </a:solidFill>
                <a:effectLst/>
              </a:rPr>
              <a:t>Endoscopia Bariatrica</a:t>
            </a:r>
            <a:endParaRPr lang="it-IT" sz="2400" b="1" i="0" u="none" strike="noStrike" dirty="0">
              <a:solidFill>
                <a:srgbClr val="2E2E2E"/>
              </a:solidFill>
              <a:effectLst/>
            </a:endParaRPr>
          </a:p>
          <a:p>
            <a:pPr algn="l">
              <a:buNone/>
            </a:pPr>
            <a:r>
              <a:rPr lang="it-IT" sz="2400" b="1" i="0" u="none" strike="noStrike" dirty="0">
                <a:solidFill>
                  <a:srgbClr val="2E2E2E"/>
                </a:solidFill>
                <a:effectLst/>
              </a:rPr>
              <a:t>Dott. </a:t>
            </a:r>
            <a:r>
              <a:rPr lang="it-IT" sz="2400" b="1" dirty="0">
                <a:solidFill>
                  <a:srgbClr val="2E2E2E"/>
                </a:solidFill>
              </a:rPr>
              <a:t>Pietro Graceffa</a:t>
            </a:r>
            <a:endParaRPr lang="it-IT" sz="2400" b="1" i="0" u="none" strike="noStrike" dirty="0">
              <a:solidFill>
                <a:srgbClr val="2E2E2E"/>
              </a:solidFill>
              <a:effectLst/>
            </a:endParaRPr>
          </a:p>
          <a:p>
            <a:pPr algn="l">
              <a:buNone/>
            </a:pPr>
            <a:r>
              <a:rPr lang="it-IT" sz="2400" b="1" dirty="0">
                <a:solidFill>
                  <a:srgbClr val="2E2E2E"/>
                </a:solidFill>
              </a:rPr>
              <a:t>Servizio di Endoscopia Digestiva.</a:t>
            </a:r>
          </a:p>
          <a:p>
            <a:pPr algn="l">
              <a:buNone/>
            </a:pPr>
            <a:r>
              <a:rPr lang="it-IT" sz="2400" b="1" i="0" u="none" strike="noStrike" dirty="0">
                <a:solidFill>
                  <a:srgbClr val="2E2E2E"/>
                </a:solidFill>
                <a:effectLst/>
              </a:rPr>
              <a:t>Buccheri La Ferla FBF Palermo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1822433-7DFE-F790-0889-AE2A327FE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0" y="0"/>
            <a:ext cx="1485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62027-DA19-39EA-FFA3-69C9BC523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91415AB6-CD28-B6D6-2BDE-22F9E427721B}"/>
              </a:ext>
            </a:extLst>
          </p:cNvPr>
          <p:cNvSpPr txBox="1"/>
          <p:nvPr/>
        </p:nvSpPr>
        <p:spPr>
          <a:xfrm>
            <a:off x="1267216" y="2659559"/>
            <a:ext cx="9657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/>
              <a:t>WHAT ABOUT COMBINATION THERAPY?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3885EE9-40FD-0E0F-7F11-8BD96DB7B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935" y="3429000"/>
            <a:ext cx="2380127" cy="184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47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148BB-3CD7-1406-412A-7156953C8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201F1-6432-2C3E-0C23-1A8B4440A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dirty="0">
                <a:latin typeface="+mn-lt"/>
              </a:rPr>
              <a:t>Combination Therapy (ESG + </a:t>
            </a:r>
            <a:r>
              <a:rPr lang="it-IT" b="1" dirty="0" err="1">
                <a:latin typeface="+mn-lt"/>
              </a:rPr>
              <a:t>Semaglutide</a:t>
            </a:r>
            <a:r>
              <a:rPr lang="it-IT" b="1" dirty="0">
                <a:latin typeface="+mn-lt"/>
              </a:rPr>
              <a:t>)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74B3D-9373-6AA9-5F8F-D3AA47556C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Studio prospettico, randomizzato, doppio cieco, placebo-controllato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61 pazienti randomizzati; 58 completano, 29 vs 29 analizzati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 iniziata entro 1 mese da ESG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A 12 mesi: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%TBWL 25,21% ± 2,14 vs 18,65% ± 1,44; </a:t>
            </a:r>
            <a:r>
              <a:rPr lang="it-IT" sz="2200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 &lt; 0,0011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HbA1c 4,93 vs 5,33; </a:t>
            </a:r>
            <a:r>
              <a:rPr lang="it-IT" sz="2200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 = 0,006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Nessun SAE, ma nausea più frequente con </a:t>
            </a:r>
            <a:r>
              <a:rPr lang="it-IT" sz="2200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r>
              <a:rPr lang="it-IT" sz="2200" i="0" u="none" strike="noStrike" dirty="0">
                <a:solidFill>
                  <a:srgbClr val="000000"/>
                </a:solidFill>
                <a:effectLst/>
              </a:rPr>
              <a:t> (85,21% vs 14,36%)</a:t>
            </a:r>
          </a:p>
          <a:p>
            <a:pPr algn="l">
              <a:buNone/>
            </a:pPr>
            <a:endParaRPr lang="it-IT" sz="240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Segnaposto contenuto 7">
            <a:extLst>
              <a:ext uri="{FF2B5EF4-FFF2-40B4-BE49-F238E27FC236}">
                <a16:creationId xmlns:a16="http://schemas.microsoft.com/office/drawing/2014/main" id="{FDEE518E-9082-3A05-42A4-3EAD910328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2" y="2412598"/>
            <a:ext cx="5384800" cy="1879070"/>
          </a:xfrm>
          <a:prstGeom prst="rect">
            <a:avLst/>
          </a:prstGeom>
        </p:spPr>
      </p:pic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F3A1CDB3-6444-1F8E-8D47-14593DE73A6F}"/>
              </a:ext>
            </a:extLst>
          </p:cNvPr>
          <p:cNvSpPr txBox="1">
            <a:spLocks/>
          </p:cNvSpPr>
          <p:nvPr/>
        </p:nvSpPr>
        <p:spPr>
          <a:xfrm>
            <a:off x="6273802" y="4291668"/>
            <a:ext cx="5181600" cy="2472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Limiti dello studio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Campione piccolo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Follow-up 12 mesi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Dose massima 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1,5 mg/settimana</a:t>
            </a:r>
            <a:endParaRPr lang="it-IT" sz="2200" dirty="0">
              <a:solidFill>
                <a:srgbClr val="000000"/>
              </a:solidFill>
            </a:endParaRP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3 pazienti persi al follow-up esclusi dall’analisi.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388125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9767D-B72F-A59C-CA21-8AEFABDDE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3D34-82A6-0311-AF64-C894F9BA8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dirty="0">
                <a:latin typeface="+mn-lt"/>
              </a:rPr>
              <a:t>Combination Therapy (ESG + </a:t>
            </a:r>
            <a:r>
              <a:rPr lang="it-IT" b="1" dirty="0" err="1">
                <a:latin typeface="+mn-lt"/>
              </a:rPr>
              <a:t>Liraglutide</a:t>
            </a:r>
            <a:r>
              <a:rPr lang="it-IT" b="1" dirty="0">
                <a:latin typeface="+mn-lt"/>
              </a:rPr>
              <a:t>)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3E1C2-B3EA-86A9-B4C8-E0BA3C6AD6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Studio retrospettivo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su dati prospetticamente raccolti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 err="1">
                <a:solidFill>
                  <a:srgbClr val="000000"/>
                </a:solidFill>
                <a:effectLst/>
              </a:rPr>
              <a:t>Propensity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 score matching 1:1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Liraglutide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 iniziata 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5 mesi dopo ESG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26 vs 26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pazienti dopo matching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A 12 mesi da ESG: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%TBWL 24,72% vs 20,51%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; </a:t>
            </a:r>
            <a:r>
              <a:rPr lang="it-IT" sz="2200" b="1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 &lt; 0,001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HbA1c 5,09 vs 5,40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; </a:t>
            </a:r>
            <a:r>
              <a:rPr lang="it-IT" sz="2200" b="1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 = 0,013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Nessun SAE attribuito a </a:t>
            </a: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liraglutide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None/>
            </a:pPr>
            <a:endParaRPr lang="it-IT" sz="22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0CB32357-A02C-2DE5-4CE7-8254EC8F54D6}"/>
              </a:ext>
            </a:extLst>
          </p:cNvPr>
          <p:cNvSpPr txBox="1">
            <a:spLocks/>
          </p:cNvSpPr>
          <p:nvPr/>
        </p:nvSpPr>
        <p:spPr>
          <a:xfrm>
            <a:off x="6273802" y="4291668"/>
            <a:ext cx="5181600" cy="2472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Limiti dello studio</a:t>
            </a:r>
          </a:p>
          <a:p>
            <a:r>
              <a:rPr lang="it-IT" sz="2200" dirty="0">
                <a:solidFill>
                  <a:srgbClr val="000000"/>
                </a:solidFill>
              </a:rPr>
              <a:t>Non randomizzato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Follow-up 12 mesi. </a:t>
            </a:r>
          </a:p>
          <a:p>
            <a:r>
              <a:rPr lang="it-IT" sz="2200" dirty="0">
                <a:solidFill>
                  <a:srgbClr val="000000"/>
                </a:solidFill>
              </a:rPr>
              <a:t>PSM può non correggere confondimento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Esclusione dei </a:t>
            </a:r>
            <a:r>
              <a:rPr lang="it-IT" sz="2200" dirty="0" err="1">
                <a:solidFill>
                  <a:srgbClr val="000000"/>
                </a:solidFill>
              </a:rPr>
              <a:t>pt</a:t>
            </a:r>
            <a:r>
              <a:rPr lang="it-IT" sz="2200" dirty="0">
                <a:solidFill>
                  <a:srgbClr val="000000"/>
                </a:solidFill>
              </a:rPr>
              <a:t> che interrompevano il farmaco</a:t>
            </a:r>
            <a:endParaRPr lang="it-IT" sz="2200" dirty="0"/>
          </a:p>
        </p:txBody>
      </p:sp>
      <p:pic>
        <p:nvPicPr>
          <p:cNvPr id="9" name="Segnaposto contenuto 5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AE0442C7-F7B6-8E1F-40FE-EEC72FE17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2" y="2412598"/>
            <a:ext cx="5384800" cy="179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7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5B0CC-668F-663D-0E32-9A71F855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1C804-9D4A-C059-8115-A6A162BEC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dirty="0">
                <a:latin typeface="+mn-lt"/>
              </a:rPr>
              <a:t>Non conta solo associare il farmaco: </a:t>
            </a:r>
            <a:br>
              <a:rPr lang="it-IT" b="1" dirty="0">
                <a:latin typeface="+mn-lt"/>
              </a:rPr>
            </a:br>
            <a:r>
              <a:rPr lang="it-IT" b="1" dirty="0">
                <a:latin typeface="+mn-lt"/>
              </a:rPr>
              <a:t>conta il timing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54167-DF24-5631-494C-0B0E5C23A0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Studio single-center retrospettivo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su </a:t>
            </a: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208 pazienti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3 strategie: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monoterapia EGR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combinazione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(AOM entro 6 mesi da EGR)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sequenziale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(AOM oltre 6 mesi da EGR)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A 12 mesi: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EGR + GLP-1RA: 23,7% ± 4,6 TWL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Monoterapia EGR: 17,3% ± 10,0 TWL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AOM → EGR &gt;6 mesi: 12,0% ± 7,7 TWL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 err="1">
                <a:solidFill>
                  <a:srgbClr val="000000"/>
                </a:solidFill>
                <a:effectLst/>
              </a:rPr>
              <a:t>Response</a:t>
            </a: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 ≥10% TWL: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100%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con EGR + GLP-1RA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56%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con AOM poi EGR; </a:t>
            </a:r>
            <a:r>
              <a:rPr lang="it-IT" sz="1600" b="1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 = 0,02</a:t>
            </a:r>
            <a:endParaRPr lang="it-IT" sz="16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In regressione </a:t>
            </a:r>
            <a:r>
              <a:rPr lang="it-IT" sz="1600" b="0" i="0" u="none" strike="noStrike" dirty="0" err="1">
                <a:solidFill>
                  <a:srgbClr val="000000"/>
                </a:solidFill>
                <a:effectLst/>
              </a:rPr>
              <a:t>multivariabile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, </a:t>
            </a: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EGR + GLP-1RA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 resta predittore indipendente di maggiore perdita di peso (</a:t>
            </a:r>
            <a:r>
              <a:rPr lang="el-GR" sz="1600" b="1" i="0" u="none" strike="noStrike" dirty="0">
                <a:solidFill>
                  <a:srgbClr val="000000"/>
                </a:solidFill>
                <a:effectLst/>
              </a:rPr>
              <a:t>β = 5,98; </a:t>
            </a:r>
            <a:r>
              <a:rPr lang="it-IT" sz="1600" b="1" i="0" u="none" strike="noStrike" dirty="0" err="1">
                <a:solidFill>
                  <a:srgbClr val="000000"/>
                </a:solidFill>
                <a:effectLst/>
              </a:rPr>
              <a:t>p</a:t>
            </a:r>
            <a:r>
              <a:rPr lang="it-IT" sz="1600" b="1" i="0" u="none" strike="noStrike" dirty="0">
                <a:solidFill>
                  <a:srgbClr val="000000"/>
                </a:solidFill>
                <a:effectLst/>
              </a:rPr>
              <a:t> = 0,04</a:t>
            </a:r>
            <a:r>
              <a:rPr lang="it-IT" sz="1600" b="0" i="0" u="none" strike="noStrike" dirty="0">
                <a:solidFill>
                  <a:srgbClr val="000000"/>
                </a:solidFill>
                <a:effectLst/>
              </a:rPr>
              <a:t>)</a:t>
            </a:r>
          </a:p>
          <a:p>
            <a:pPr algn="l">
              <a:buNone/>
            </a:pPr>
            <a:endParaRPr lang="it-IT" sz="22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4FEC03BE-CF71-80AA-7CB9-8E8A62EC3A21}"/>
              </a:ext>
            </a:extLst>
          </p:cNvPr>
          <p:cNvSpPr txBox="1">
            <a:spLocks/>
          </p:cNvSpPr>
          <p:nvPr/>
        </p:nvSpPr>
        <p:spPr>
          <a:xfrm>
            <a:off x="6273802" y="4291668"/>
            <a:ext cx="5181600" cy="2472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Limiti dello studio</a:t>
            </a:r>
          </a:p>
          <a:p>
            <a:r>
              <a:rPr lang="it-IT" sz="2200" dirty="0">
                <a:solidFill>
                  <a:srgbClr val="000000"/>
                </a:solidFill>
              </a:rPr>
              <a:t>Single center</a:t>
            </a:r>
          </a:p>
          <a:p>
            <a:r>
              <a:rPr lang="it-IT" sz="2200" dirty="0">
                <a:solidFill>
                  <a:srgbClr val="000000"/>
                </a:solidFill>
              </a:rPr>
              <a:t>Retrospettivo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Sottogruppo GLP-1RA piccolo (</a:t>
            </a: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n</a:t>
            </a:r>
            <a:r>
              <a:rPr lang="it-IT" sz="2200" dirty="0">
                <a:solidFill>
                  <a:srgbClr val="000000"/>
                </a:solidFill>
              </a:rPr>
              <a:t>=19)</a:t>
            </a:r>
          </a:p>
          <a:p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Possibile </a:t>
            </a: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bias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 di selezione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B7AB04E-92F9-AED6-1D3F-111729646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2" y="2206282"/>
            <a:ext cx="5384799" cy="208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30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44F0C-FFB1-C805-0A34-C10438C3B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6EF73-FAF6-6DCD-582C-7EC6ED8A2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dirty="0">
                <a:latin typeface="+mn-lt"/>
              </a:rPr>
              <a:t>Non conta solo associare il farmaco: </a:t>
            </a:r>
            <a:br>
              <a:rPr lang="it-IT" b="1" dirty="0">
                <a:latin typeface="+mn-lt"/>
              </a:rPr>
            </a:br>
            <a:r>
              <a:rPr lang="it-IT" b="1" dirty="0">
                <a:latin typeface="+mn-lt"/>
              </a:rPr>
              <a:t>conta il timing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52228-7389-AF6A-99DC-19E12D9C34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Coorte multicentrica USA, 7 centri, </a:t>
            </a:r>
            <a:r>
              <a:rPr lang="it-IT" sz="2200" b="1" i="0" u="none" strike="noStrike" dirty="0" err="1">
                <a:solidFill>
                  <a:srgbClr val="000000"/>
                </a:solidFill>
                <a:effectLst/>
              </a:rPr>
              <a:t>n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 = 1506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AOM attivo al momento dell’ESG → 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%TBWL più bassa a 6 mesi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Inizio AOM 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dopo 12 mesi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→ </a:t>
            </a: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%TBWL ed %EWL più alti a 24 mesi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rispetto ad AOM concomitante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Nessuna differenza significativa tra classi farmacologiche</a:t>
            </a:r>
            <a:endParaRPr lang="it-IT" sz="2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Trend favorevole ai GLP-1RA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a 18–24 mesi</a:t>
            </a:r>
          </a:p>
          <a:p>
            <a:pPr algn="l">
              <a:buNone/>
            </a:pPr>
            <a:endParaRPr lang="it-IT" sz="22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5" name="Segnaposto contenuto 3">
            <a:extLst>
              <a:ext uri="{FF2B5EF4-FFF2-40B4-BE49-F238E27FC236}">
                <a16:creationId xmlns:a16="http://schemas.microsoft.com/office/drawing/2014/main" id="{F3EBCC6F-A2D1-FD62-E841-41A4DF0BAB6F}"/>
              </a:ext>
            </a:extLst>
          </p:cNvPr>
          <p:cNvSpPr txBox="1">
            <a:spLocks/>
          </p:cNvSpPr>
          <p:nvPr/>
        </p:nvSpPr>
        <p:spPr>
          <a:xfrm>
            <a:off x="6273802" y="4291668"/>
            <a:ext cx="5181600" cy="2472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Limiti dello studio</a:t>
            </a:r>
          </a:p>
          <a:p>
            <a:r>
              <a:rPr lang="it-IT" sz="2200" dirty="0">
                <a:solidFill>
                  <a:srgbClr val="000000"/>
                </a:solidFill>
              </a:rPr>
              <a:t>Grande </a:t>
            </a:r>
            <a:r>
              <a:rPr lang="it-IT" sz="2200" dirty="0" err="1">
                <a:solidFill>
                  <a:srgbClr val="000000"/>
                </a:solidFill>
              </a:rPr>
              <a:t>real</a:t>
            </a:r>
            <a:r>
              <a:rPr lang="it-IT" sz="2200" dirty="0">
                <a:solidFill>
                  <a:srgbClr val="000000"/>
                </a:solidFill>
              </a:rPr>
              <a:t>-world </a:t>
            </a:r>
            <a:r>
              <a:rPr lang="it-IT" sz="2200" dirty="0" err="1">
                <a:solidFill>
                  <a:srgbClr val="000000"/>
                </a:solidFill>
              </a:rPr>
              <a:t>cohort</a:t>
            </a:r>
            <a:endParaRPr lang="it-IT" sz="2200" dirty="0">
              <a:solidFill>
                <a:srgbClr val="000000"/>
              </a:solidFill>
            </a:endParaRPr>
          </a:p>
          <a:p>
            <a:r>
              <a:rPr lang="it-IT" sz="2200" dirty="0">
                <a:solidFill>
                  <a:srgbClr val="000000"/>
                </a:solidFill>
              </a:rPr>
              <a:t>Inevitabile confondimento residuo</a:t>
            </a:r>
          </a:p>
          <a:p>
            <a:r>
              <a:rPr lang="it-IT" sz="2200" dirty="0">
                <a:solidFill>
                  <a:srgbClr val="000000"/>
                </a:solidFill>
              </a:rPr>
              <a:t>Non randomizzazione dell’uso di AOM.</a:t>
            </a:r>
            <a:r>
              <a:rPr lang="it-IT" dirty="0">
                <a:solidFill>
                  <a:srgbClr val="000000"/>
                </a:solidFill>
              </a:rPr>
              <a:t> 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75B84C5-3470-18B2-C30E-B4E591AC5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812" b="26968"/>
          <a:stretch/>
        </p:blipFill>
        <p:spPr>
          <a:xfrm>
            <a:off x="6273802" y="2412598"/>
            <a:ext cx="5099644" cy="177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92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B670E-55A0-0568-535E-0CDEA31C1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90096-97D8-1CF2-C94C-D5C67E935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29" y="1081898"/>
            <a:ext cx="10515600" cy="1325563"/>
          </a:xfrm>
        </p:spPr>
        <p:txBody>
          <a:bodyPr/>
          <a:lstStyle/>
          <a:p>
            <a:r>
              <a:rPr lang="it-IT" b="1" dirty="0">
                <a:latin typeface="+mn-lt"/>
              </a:rPr>
              <a:t>ESG </a:t>
            </a:r>
            <a:r>
              <a:rPr lang="it-IT" b="1" dirty="0" err="1">
                <a:latin typeface="+mn-lt"/>
              </a:rPr>
              <a:t>during</a:t>
            </a:r>
            <a:r>
              <a:rPr lang="it-IT" b="1" dirty="0">
                <a:latin typeface="+mn-lt"/>
              </a:rPr>
              <a:t> GLP-1 RA? </a:t>
            </a:r>
            <a:r>
              <a:rPr lang="it-IT" b="1" dirty="0" err="1">
                <a:latin typeface="+mn-lt"/>
              </a:rPr>
              <a:t>Is</a:t>
            </a:r>
            <a:r>
              <a:rPr lang="it-IT" b="1" dirty="0">
                <a:latin typeface="+mn-lt"/>
              </a:rPr>
              <a:t> </a:t>
            </a:r>
            <a:r>
              <a:rPr lang="it-IT" b="1" dirty="0" err="1">
                <a:latin typeface="+mn-lt"/>
              </a:rPr>
              <a:t>it</a:t>
            </a:r>
            <a:r>
              <a:rPr lang="it-IT" b="1" dirty="0">
                <a:latin typeface="+mn-lt"/>
              </a:rPr>
              <a:t> safe?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50DFE-5259-7B1D-F849-1A6A13DA18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1329" y="2407461"/>
            <a:ext cx="5181600" cy="4351338"/>
          </a:xfrm>
        </p:spPr>
        <p:txBody>
          <a:bodyPr>
            <a:normAutofit fontScale="6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Case </a:t>
            </a:r>
            <a:r>
              <a:rPr lang="it-IT" sz="3200" b="1" i="0" u="none" strike="noStrike" dirty="0" err="1">
                <a:solidFill>
                  <a:srgbClr val="000000"/>
                </a:solidFill>
                <a:effectLst/>
              </a:rPr>
              <a:t>series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 multicentrica retrospettiva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,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57pts 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ESG eseguita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senza sospendere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 GLP-1RA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Preparazione:</a:t>
            </a:r>
            <a:r>
              <a:rPr lang="it-IT" sz="3200" b="1" i="0" u="none" strike="noStrike" dirty="0" err="1">
                <a:solidFill>
                  <a:srgbClr val="000000"/>
                </a:solidFill>
                <a:effectLst/>
              </a:rPr>
              <a:t>dieta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 liquida ≥24 h + NPO ≥12 h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Farmaci in uso: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45,6%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liraglutide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19,3%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dulaglutide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22,8%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tirzepatide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12,3%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3200" b="0" i="0" u="none" strike="noStrike" dirty="0" err="1">
                <a:solidFill>
                  <a:srgbClr val="000000"/>
                </a:solidFill>
                <a:effectLst/>
              </a:rPr>
              <a:t>Outcome</a:t>
            </a:r>
            <a:r>
              <a:rPr lang="it-IT" sz="3200" b="0" i="0" u="none" strike="noStrike" dirty="0">
                <a:solidFill>
                  <a:srgbClr val="000000"/>
                </a:solidFill>
                <a:effectLst/>
              </a:rPr>
              <a:t>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0 residui gastrici solidi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0 aspirazioni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0 rigurgiti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0 ipossie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sz="3200" b="1" i="0" u="none" strike="noStrike" dirty="0">
                <a:solidFill>
                  <a:srgbClr val="000000"/>
                </a:solidFill>
                <a:effectLst/>
              </a:rPr>
              <a:t>tutte le ESG completate</a:t>
            </a:r>
            <a:endParaRPr lang="it-IT" sz="32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None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38CDF5F-68DB-6619-5AB8-F88DEF48BB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74871"/>
            <a:ext cx="5144728" cy="188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68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37305-DD39-F12B-6921-EDAFB1D2D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ADDBB-7294-11E9-D695-E0F7AB1F6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29" y="1081898"/>
            <a:ext cx="10515600" cy="1325563"/>
          </a:xfrm>
        </p:spPr>
        <p:txBody>
          <a:bodyPr/>
          <a:lstStyle/>
          <a:p>
            <a:r>
              <a:rPr lang="it-IT" b="1" dirty="0">
                <a:latin typeface="+mn-lt"/>
              </a:rPr>
              <a:t>Modello decisionale pratico 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98BC0-343C-FD90-70B4-4EC878197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1329" y="2407461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algn="l">
              <a:buNone/>
            </a:pPr>
            <a:r>
              <a:rPr lang="it-IT" sz="2000" b="1" i="0" u="none" strike="noStrike" dirty="0">
                <a:solidFill>
                  <a:srgbClr val="000000"/>
                </a:solidFill>
                <a:effectLst/>
              </a:rPr>
              <a:t>ESG-first</a:t>
            </a:r>
            <a:endParaRPr lang="it-IT" sz="20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BMI 30–40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preferenza per procedura singola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scarsa propensione a terapia cronica</a:t>
            </a:r>
          </a:p>
          <a:p>
            <a:pPr algn="l">
              <a:buNone/>
            </a:pPr>
            <a:r>
              <a:rPr lang="it-IT" sz="2000" b="1" i="0" u="none" strike="noStrike" dirty="0">
                <a:solidFill>
                  <a:srgbClr val="000000"/>
                </a:solidFill>
                <a:effectLst/>
              </a:rPr>
              <a:t>Drug-first con </a:t>
            </a:r>
            <a:r>
              <a:rPr lang="it-IT" sz="2000" b="1" i="0" u="none" strike="noStrike" dirty="0" err="1">
                <a:solidFill>
                  <a:srgbClr val="000000"/>
                </a:solidFill>
                <a:effectLst/>
              </a:rPr>
              <a:t>add-on</a:t>
            </a:r>
            <a:r>
              <a:rPr lang="it-IT" sz="2000" b="1" i="0" u="none" strike="noStrike" dirty="0">
                <a:solidFill>
                  <a:srgbClr val="000000"/>
                </a:solidFill>
                <a:effectLst/>
              </a:rPr>
              <a:t> ESG</a:t>
            </a:r>
            <a:endParaRPr lang="it-IT" sz="20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forte preferenza iniziale per terapia non procedurale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buona candidabilità farmacologica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escalation endoscopica se target non raggiunto</a:t>
            </a:r>
          </a:p>
          <a:p>
            <a:pPr algn="l">
              <a:buNone/>
            </a:pPr>
            <a:r>
              <a:rPr lang="it-IT" sz="2000" b="1" i="0" u="none" strike="noStrike" dirty="0" err="1">
                <a:solidFill>
                  <a:srgbClr val="000000"/>
                </a:solidFill>
                <a:effectLst/>
              </a:rPr>
              <a:t>Upfront</a:t>
            </a:r>
            <a:r>
              <a:rPr lang="it-IT" sz="2000" b="1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it-IT" sz="2000" b="1" i="0" u="none" strike="noStrike" dirty="0" err="1">
                <a:solidFill>
                  <a:srgbClr val="000000"/>
                </a:solidFill>
                <a:effectLst/>
              </a:rPr>
              <a:t>combination</a:t>
            </a:r>
            <a:endParaRPr lang="it-IT" sz="20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BMI più elevato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comorbidità rilevanti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000000"/>
                </a:solidFill>
                <a:effectLst/>
              </a:rPr>
              <a:t>rifiuto o non candidabilità chirurgica</a:t>
            </a:r>
          </a:p>
          <a:p>
            <a:pPr algn="l">
              <a:buNone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72648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BDF2E-551E-CB67-D064-B0BA23FC3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74F11-2B41-0615-5B44-472109568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29" y="1081898"/>
            <a:ext cx="10515600" cy="1325563"/>
          </a:xfrm>
        </p:spPr>
        <p:txBody>
          <a:bodyPr/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Take-home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  <a:latin typeface="+mn-lt"/>
              </a:rPr>
              <a:t>messages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F8593-7811-4C55-28A2-232859BB1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1329" y="2407461"/>
            <a:ext cx="5181600" cy="4351338"/>
          </a:xfrm>
        </p:spPr>
        <p:txBody>
          <a:bodyPr>
            <a:normAutofit fontScale="70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ESG è oggi la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piattaforma endoscopica bariatrica più matura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La combinazione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ESG + GLP-1RA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mostra un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segnale coerente di maggiore efficacia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L’evidenza migliore viene da: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1 RCT su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1 studio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propensity-matched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 su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liraglutide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studi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real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-world sul timing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Il punto più interessante non è solo “combo sì/no”, ma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quando associare il farmaco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La combinazione è promettente, ma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non ancora standardizzata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Servono studi più grandi, follow-up più lungo e criteri di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sequencing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più chiari</a:t>
            </a:r>
          </a:p>
        </p:txBody>
      </p:sp>
    </p:spTree>
    <p:extLst>
      <p:ext uri="{BB962C8B-B14F-4D97-AF65-F5344CB8AC3E}">
        <p14:creationId xmlns:p14="http://schemas.microsoft.com/office/powerpoint/2010/main" val="2954113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FD8F9C-4E5E-E067-E289-A24360D7A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algn="ctr"/>
            <a:r>
              <a:rPr lang="it-IT" b="1" dirty="0">
                <a:latin typeface="+mn-lt"/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2678948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Perché oggi non basta più ragionare “per silos”</a:t>
            </a:r>
            <a:endParaRPr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L’obesità è una malattia cronica, recidivante e multifattoriale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Oggi abbiamo più livelli di intensità terapeutica: stile di vita, farmaci, endoscopia, chirurgia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La domanda non è più “farmaci o endoscopia?”, ma: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in quale paziente, quando e con quale sequenza?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L’endoscopia bariatrica occupa lo spazio tra terapia medica e chirurgia</a:t>
            </a:r>
          </a:p>
        </p:txBody>
      </p:sp>
      <p:pic>
        <p:nvPicPr>
          <p:cNvPr id="6" name="Segnaposto contenuto 5" descr="Immagine che contiene testo, schermata, design, biglietto da visita&#10;&#10;Il contenuto generato dall'IA potrebbe non essere corretto.">
            <a:extLst>
              <a:ext uri="{FF2B5EF4-FFF2-40B4-BE49-F238E27FC236}">
                <a16:creationId xmlns:a16="http://schemas.microsoft.com/office/drawing/2014/main" id="{CF1D5459-6641-9FF6-F6FD-82324C9857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2" y="2412598"/>
            <a:ext cx="5651539" cy="3177392"/>
          </a:xfrm>
        </p:spPr>
      </p:pic>
    </p:spTree>
    <p:extLst>
      <p:ext uri="{BB962C8B-B14F-4D97-AF65-F5344CB8AC3E}">
        <p14:creationId xmlns:p14="http://schemas.microsoft.com/office/powerpoint/2010/main" val="1873444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33640-2D49-AEED-F730-519DA4A19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13B5A-647D-AE87-54F3-3038CDAF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Il benchmark si è alzato: cosa hanno cambiato i farmaci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3DC92-88BC-17F3-717A-B005F47FC4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 e </a:t>
            </a:r>
            <a:r>
              <a:rPr lang="it-IT" sz="2400" b="0" i="0" u="none" strike="noStrike" dirty="0" err="1">
                <a:solidFill>
                  <a:srgbClr val="000000"/>
                </a:solidFill>
                <a:effectLst/>
              </a:rPr>
              <a:t>tirzepatide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 hanno alzato l’asticella dell’efficacia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I farmaci </a:t>
            </a:r>
            <a:r>
              <a:rPr lang="it-IT" sz="2400" b="0" i="0" u="none" strike="noStrike" dirty="0" err="1">
                <a:solidFill>
                  <a:srgbClr val="000000"/>
                </a:solidFill>
                <a:effectLst/>
              </a:rPr>
              <a:t>incretinici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 hanno anche dimostrato benefici metabolici e cardiovascolari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Tuttavia richiedono in molti casi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terapia cronica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La sospensione si associa frequentemente a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weight </a:t>
            </a:r>
            <a:r>
              <a:rPr lang="it-IT" sz="2400" b="1" i="0" u="none" strike="noStrike" dirty="0" err="1">
                <a:solidFill>
                  <a:srgbClr val="000000"/>
                </a:solidFill>
                <a:effectLst/>
              </a:rPr>
              <a:t>regain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7" name="Segnaposto contenuto 7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3EDE8C14-05B7-2971-ACFC-7D58908F06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" b="28729"/>
          <a:stretch/>
        </p:blipFill>
        <p:spPr>
          <a:xfrm>
            <a:off x="6096000" y="2391676"/>
            <a:ext cx="5384800" cy="1699877"/>
          </a:xfrm>
          <a:prstGeom prst="rect">
            <a:avLst/>
          </a:prstGeom>
        </p:spPr>
      </p:pic>
      <p:pic>
        <p:nvPicPr>
          <p:cNvPr id="8" name="Segnaposto contenuto 4">
            <a:extLst>
              <a:ext uri="{FF2B5EF4-FFF2-40B4-BE49-F238E27FC236}">
                <a16:creationId xmlns:a16="http://schemas.microsoft.com/office/drawing/2014/main" id="{547C1FB5-51F5-D8B7-C815-12E97C6DA9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b="28645"/>
          <a:stretch/>
        </p:blipFill>
        <p:spPr>
          <a:xfrm>
            <a:off x="6096000" y="4194013"/>
            <a:ext cx="5384800" cy="15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0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BAF9C-85DA-922D-429D-D0CF9A5E3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4B74B-79D1-3084-6CE8-40FCE085A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Il benchmark si è alzato: cosa hanno cambiato i farmaci</a:t>
            </a:r>
            <a:endParaRPr b="1" dirty="0">
              <a:latin typeface="+mn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5A108F4-5F40-DF93-4732-BE41BD0D4857}"/>
              </a:ext>
            </a:extLst>
          </p:cNvPr>
          <p:cNvSpPr txBox="1"/>
          <p:nvPr/>
        </p:nvSpPr>
        <p:spPr>
          <a:xfrm>
            <a:off x="838200" y="3383574"/>
            <a:ext cx="105156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dirty="0"/>
              <a:t>Il problema oggi non è scegliere il “vincitore”, ma costruire il </a:t>
            </a:r>
            <a:r>
              <a:rPr lang="it-IT" sz="4400" b="1" dirty="0" err="1"/>
              <a:t>sequencing</a:t>
            </a:r>
            <a:r>
              <a:rPr lang="it-IT" sz="4400" b="1" dirty="0"/>
              <a:t> corretto.</a:t>
            </a:r>
          </a:p>
        </p:txBody>
      </p:sp>
    </p:spTree>
    <p:extLst>
      <p:ext uri="{BB962C8B-B14F-4D97-AF65-F5344CB8AC3E}">
        <p14:creationId xmlns:p14="http://schemas.microsoft.com/office/powerpoint/2010/main" val="419381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9F37B-D84D-0271-4BD4-E6C4E52D3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78749-64CB-9C66-21AC-33C3E734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ESG: dove si colloca oggi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B112D-9F8F-9EF3-36ED-5D67CC377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ESG è oggi la procedura endoscopica bariatrica più matura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Opzione mini-invasiva, </a:t>
            </a:r>
            <a:r>
              <a:rPr lang="it-IT" sz="2400" b="0" i="0" u="none" strike="noStrike" dirty="0" err="1">
                <a:solidFill>
                  <a:srgbClr val="000000"/>
                </a:solidFill>
                <a:effectLst/>
              </a:rPr>
              <a:t>anatomy-preserving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, ripetibile e revisionabile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Indicata nel continuum terapeutico prima della chirurgia nei pazienti appropriati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Non sostituisce la chirurgia quando serve la massima intensità terapeutica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84847E2-4848-0912-FADC-945F130EF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878" y="1087036"/>
            <a:ext cx="3343122" cy="2205038"/>
          </a:xfrm>
          <a:prstGeom prst="rect">
            <a:avLst/>
          </a:prstGeom>
        </p:spPr>
      </p:pic>
      <p:pic>
        <p:nvPicPr>
          <p:cNvPr id="9" name="Immagine 8" descr="Immagine che contiene mappa&#10;&#10;Descrizione generata automaticamente">
            <a:extLst>
              <a:ext uri="{FF2B5EF4-FFF2-40B4-BE49-F238E27FC236}">
                <a16:creationId xmlns:a16="http://schemas.microsoft.com/office/drawing/2014/main" id="{9DB4F3D6-70AA-F274-906A-D3ACDDDD8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75" y="3565684"/>
            <a:ext cx="2598094" cy="2045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 descr="Immagine che contiene persona, vicino&#10;&#10;Descrizione generata automaticamente">
            <a:extLst>
              <a:ext uri="{FF2B5EF4-FFF2-40B4-BE49-F238E27FC236}">
                <a16:creationId xmlns:a16="http://schemas.microsoft.com/office/drawing/2014/main" id="{D6710D9A-4663-0D1C-EEE7-1D6773802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844" y="3612705"/>
            <a:ext cx="2801190" cy="2158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54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822DA-23CA-2A45-C1BD-570B6EEB9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96D2E-531F-7AF1-98F8-E11181FA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ESG: efficacia e sicurezza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6CB3-6918-3AD5-2AF3-8125EC688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MERIT trial: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 a 52 settimane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%TBWL 13,6% vs 0,8%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 nel controllo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77%</a:t>
            </a: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 dei pazienti ESG ha raggiunto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≥25% EWL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Nei principali studi/meta-analisi, ESG ottiene circa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16–17% TBWL a 12 mesi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000000"/>
                </a:solidFill>
                <a:effectLst/>
              </a:rPr>
              <a:t>Profilo di sicurezza favorevole, con SAE complessivi intorno al 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</a:rPr>
              <a:t>2%</a:t>
            </a:r>
            <a:endParaRPr lang="it-IT" sz="2400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4" name="Segnaposto contenuto 4">
            <a:extLst>
              <a:ext uri="{FF2B5EF4-FFF2-40B4-BE49-F238E27FC236}">
                <a16:creationId xmlns:a16="http://schemas.microsoft.com/office/drawing/2014/main" id="{9BFC7788-254F-26F6-E132-245E73A617C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2" y="2412598"/>
            <a:ext cx="5878046" cy="164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402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5C317-1573-B5B2-53C3-3EEE12F2E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B55EF-70B3-C972-92CE-427518AA3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ESG: durabilità 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D5DB6-6953-E196-D7D3-5B302B049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Il risultato di ESG non va giudicato solo a 12 mesi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Dati prospettici/osservazionali suggeriscono mantenimento clinicamente rilevante del calo ponderale nel medio-lungo termine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2800" spc="-1" dirty="0" err="1">
                <a:solidFill>
                  <a:schemeClr val="tx1"/>
                </a:solidFill>
              </a:rPr>
              <a:t>Lahooti</a:t>
            </a:r>
            <a:r>
              <a:rPr lang="en-US" sz="2800" spc="-1" dirty="0">
                <a:solidFill>
                  <a:schemeClr val="tx1"/>
                </a:solidFill>
              </a:rPr>
              <a:t> et al</a:t>
            </a:r>
            <a:r>
              <a:rPr lang="en-US" sz="2800" spc="-1" dirty="0">
                <a:solidFill>
                  <a:schemeClr val="tx1"/>
                </a:solidFill>
                <a:sym typeface="Wingdings" pitchFamily="2" charset="2"/>
              </a:rPr>
              <a:t> (400 pts) (GIE 25):</a:t>
            </a:r>
          </a:p>
          <a:p>
            <a:pPr marL="57150" indent="0">
              <a:lnSpc>
                <a:spcPct val="90000"/>
              </a:lnSpc>
              <a:buNone/>
              <a:defRPr/>
            </a:pPr>
            <a:r>
              <a:rPr lang="en-US" sz="2800" spc="-1" dirty="0">
                <a:solidFill>
                  <a:schemeClr val="tx1"/>
                </a:solidFill>
                <a:sym typeface="Wingdings" pitchFamily="2" charset="2"/>
              </a:rPr>
              <a:t>  TBWL 11.8% (dopo 5 anni)</a:t>
            </a:r>
            <a:r>
              <a:rPr lang="en-US" sz="2800" spc="-1" dirty="0">
                <a:solidFill>
                  <a:schemeClr val="tx1"/>
                </a:solidFill>
              </a:rPr>
              <a:t>     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55B556C-2EC4-2943-E97C-5D5AEA392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2" y="2412598"/>
            <a:ext cx="5223122" cy="299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97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EE899-49BC-8255-3D10-87898762B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43E75-DAD1-BE1F-0F52-CAEB98E8A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ESG</a:t>
            </a:r>
            <a:r>
              <a:rPr lang="it-IT" b="1" i="0" u="none" strike="noStrike">
                <a:solidFill>
                  <a:srgbClr val="000000"/>
                </a:solidFill>
                <a:effectLst/>
                <a:latin typeface="+mn-lt"/>
              </a:rPr>
              <a:t>: </a:t>
            </a:r>
            <a:r>
              <a:rPr lang="it-IT" b="1">
                <a:solidFill>
                  <a:srgbClr val="000000"/>
                </a:solidFill>
                <a:latin typeface="+mn-lt"/>
              </a:rPr>
              <a:t>limiti</a:t>
            </a:r>
            <a:endParaRPr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55EBB-BC9E-B3B6-163A-56E513D16C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Variabilità individuale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: non tutti rispondono (non-</a:t>
            </a: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responder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 ~10–20%) (MERIT trial)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Weight </a:t>
            </a:r>
            <a:r>
              <a:rPr lang="it-IT" sz="2200" b="1" i="0" u="none" strike="noStrike" dirty="0" err="1">
                <a:solidFill>
                  <a:srgbClr val="000000"/>
                </a:solidFill>
                <a:effectLst/>
              </a:rPr>
              <a:t>regain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: rischio crescente dopo 2–3 anni senza supporto (Lopez-Nava 2021, </a:t>
            </a:r>
            <a:r>
              <a:rPr lang="it-IT" sz="2200" b="0" i="0" u="none" strike="noStrike" dirty="0" err="1">
                <a:solidFill>
                  <a:srgbClr val="000000"/>
                </a:solidFill>
                <a:effectLst/>
              </a:rPr>
              <a:t>Endoscopy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Comorbidità severe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: ESG meno efficace della chirurgia in obesità classe III-IV.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sz="2200" b="1" i="0" u="none" strike="noStrike" dirty="0">
                <a:solidFill>
                  <a:srgbClr val="000000"/>
                </a:solidFill>
                <a:effectLst/>
              </a:rPr>
              <a:t>Necessità di aderenza</a:t>
            </a:r>
            <a:r>
              <a:rPr lang="it-IT" sz="2200" b="0" i="0" u="none" strike="noStrike" dirty="0">
                <a:solidFill>
                  <a:srgbClr val="000000"/>
                </a:solidFill>
                <a:effectLst/>
              </a:rPr>
              <a:t> a follow-up nutrizionale/psicologico (ASGE-ESGE 24; SICOB 24)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EFE0524-3E05-EAC0-BC24-54F836CA1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2" y="2412598"/>
            <a:ext cx="5223122" cy="299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72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2F218-825F-6DB6-18B6-9DBBE1B34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45FAF-CC1F-8CAF-CF10-7A9EB9E38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7035"/>
            <a:ext cx="10515600" cy="1325563"/>
          </a:xfrm>
        </p:spPr>
        <p:txBody>
          <a:bodyPr>
            <a:normAutofit/>
          </a:bodyPr>
          <a:lstStyle/>
          <a:p>
            <a:r>
              <a:rPr lang="it-IT" b="1" i="0" u="none" strike="noStrike" dirty="0">
                <a:solidFill>
                  <a:srgbClr val="000000"/>
                </a:solidFill>
                <a:effectLst/>
                <a:latin typeface="+mn-lt"/>
              </a:rPr>
              <a:t>GLP-1 Agonisti            vs           ESG</a:t>
            </a:r>
            <a:endParaRPr b="1" dirty="0">
              <a:latin typeface="+mn-lt"/>
            </a:endParaRPr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C3BC1A2B-A752-638F-E2F8-DF1B58EF0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598"/>
            <a:ext cx="5181600" cy="4351338"/>
          </a:xfrm>
        </p:spPr>
        <p:txBody>
          <a:bodyPr>
            <a:normAutofit fontScale="55000" lnSpcReduction="20000"/>
          </a:bodyPr>
          <a:lstStyle/>
          <a:p>
            <a:pPr algn="l">
              <a:buNone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Pro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Efficacia elevata: ~15% TWL (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semaglutide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STEP) fino a ~20% (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tirzepatide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SURMOUNT).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Benefici metabolici documentati: HbA1c, lipidi, pressione, rischio cardiovascolare.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Terapia non invasiva, reversibile, modulabile.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Dati da trial randomizzati su grandi numeri (STEP, SURMOUNT, SELECT).</a:t>
            </a:r>
          </a:p>
          <a:p>
            <a:pPr marL="0" indent="0" algn="l">
              <a:buNone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None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Contro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Richiedono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trattamento cronico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→ interruzione = weight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regain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Variabilità individuale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: 15–20% non raggiunge ≥5% WL.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Effetti collaterali GI frequenti (nausea, vomito, diarrea).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Costi elevati e dipendenza da coverage/SSN.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Aderenza spesso subottimale in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real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-world.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8" name="Segnaposto contenuto 3">
            <a:extLst>
              <a:ext uri="{FF2B5EF4-FFF2-40B4-BE49-F238E27FC236}">
                <a16:creationId xmlns:a16="http://schemas.microsoft.com/office/drawing/2014/main" id="{056ADDE3-32AC-15FE-B5CE-D1EF995197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8400" y="2412598"/>
            <a:ext cx="5181600" cy="4351338"/>
          </a:xfrm>
        </p:spPr>
        <p:txBody>
          <a:bodyPr>
            <a:normAutofit fontScale="55000" lnSpcReduction="20000"/>
          </a:bodyPr>
          <a:lstStyle/>
          <a:p>
            <a:pPr algn="l">
              <a:buNone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Pro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Efficacia: ~13–15% TWL a 1 anno (MERIT trial), mantenimento fino a 2 anni.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Procedura mini-invasiva, day surgery, senza resezione.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SAE rari (~2%), buona sicurezza.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Possibilità di revisione o “upgrade” a chirurgia bariatrica.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Una singola procedura, non terapia cronica.</a:t>
            </a:r>
          </a:p>
          <a:p>
            <a:pPr algn="l">
              <a:buNone/>
            </a:pPr>
            <a:endParaRPr lang="it-IT" dirty="0">
              <a:solidFill>
                <a:srgbClr val="000000"/>
              </a:solidFill>
            </a:endParaRPr>
          </a:p>
          <a:p>
            <a:pPr algn="l">
              <a:buNone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Contro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Variabilità di risposta: ~10–20% non raggiunge ≥5% WL.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Rischio di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weight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regain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dopo 2–3 anni senza follow-up.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Minore efficacia rispetto alla chirurgia in obesità severa (BMI ≥40).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Necessità di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team multidisciplinare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e aderenza a lungo termine.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Non tutti i pazienti sono candidabili (controindicazioni: ulcera, varici, disturbi psichiatrici non controllati, gravidanza).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487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E813B4-A32A-4C14-9DA9-07B4F167BE2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15226</TotalTime>
  <Words>1212</Words>
  <Application>Microsoft Office PowerPoint</Application>
  <PresentationFormat>Widescreen</PresentationFormat>
  <Paragraphs>159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Wingdings</vt:lpstr>
      <vt:lpstr>Office 2013 - Tema 2022</vt:lpstr>
      <vt:lpstr>Presentazione standard di PowerPoint</vt:lpstr>
      <vt:lpstr>Perché oggi non basta più ragionare “per silos”</vt:lpstr>
      <vt:lpstr>Il benchmark si è alzato: cosa hanno cambiato i farmaci</vt:lpstr>
      <vt:lpstr>Il benchmark si è alzato: cosa hanno cambiato i farmaci</vt:lpstr>
      <vt:lpstr>ESG: dove si colloca oggi</vt:lpstr>
      <vt:lpstr>ESG: efficacia e sicurezza</vt:lpstr>
      <vt:lpstr>ESG: durabilità </vt:lpstr>
      <vt:lpstr>ESG: limiti</vt:lpstr>
      <vt:lpstr>GLP-1 Agonisti            vs           ESG</vt:lpstr>
      <vt:lpstr>Presentazione standard di PowerPoint</vt:lpstr>
      <vt:lpstr>Combination Therapy (ESG + Semaglutide)</vt:lpstr>
      <vt:lpstr>Combination Therapy (ESG + Liraglutide)</vt:lpstr>
      <vt:lpstr>Non conta solo associare il farmaco:  conta il timing</vt:lpstr>
      <vt:lpstr>Non conta solo associare il farmaco:  conta il timing</vt:lpstr>
      <vt:lpstr>ESG during GLP-1 RA? Is it safe?</vt:lpstr>
      <vt:lpstr>Modello decisionale pratico </vt:lpstr>
      <vt:lpstr>Take-home messages</vt:lpstr>
      <vt:lpstr>GRAZIE PER L’ATTENZIONE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27</cp:revision>
  <dcterms:created xsi:type="dcterms:W3CDTF">2025-02-03T13:31:41Z</dcterms:created>
  <dcterms:modified xsi:type="dcterms:W3CDTF">2026-04-17T07:36:25Z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